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2470ccc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2470ccc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25b3db17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25b3db17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25b3db1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25b3db1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235026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235026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23502644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23502644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18f90409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18f90409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25e6015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25e6015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bec4df3a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bec4df3a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25e6015c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25e6015c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25b3db1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25b3db1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18f90409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18f90409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fa63ba00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fa63ba00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25b3db17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25b3db17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18f90409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18f9040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402cf5a61bc0e62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02cf5a61bc0e62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25b3db1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25b3db1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bec4df3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bec4df3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25b3db1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625b3db1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25b3db1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25b3db1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2470ccc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2470ccc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envermetrodata.org/neighborhoods" TargetMode="External"/><Relationship Id="rId4" Type="http://schemas.openxmlformats.org/officeDocument/2006/relationships/hyperlink" Target="https://rentcafe.com/average-rent-market-trends/us/co/denver/" TargetMode="External"/><Relationship Id="rId5" Type="http://schemas.openxmlformats.org/officeDocument/2006/relationships/hyperlink" Target="https://www.microsoft.com/en-us/research/wp-content/uploads/2016/02/tr-2000-65.pdf" TargetMode="External"/><Relationship Id="rId6" Type="http://schemas.openxmlformats.org/officeDocument/2006/relationships/hyperlink" Target="https://denverfoodrescue.org/public-food-program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2651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Clustering Neighborhoods in Order to Analyze Policy Needs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t>Alex Semyonov</a:t>
            </a:r>
            <a:endParaRPr/>
          </a:p>
          <a:p>
            <a:pPr indent="0" lvl="0" marL="0" rtl="0" algn="ctr">
              <a:spcBef>
                <a:spcPts val="0"/>
              </a:spcBef>
              <a:spcAft>
                <a:spcPts val="0"/>
              </a:spcAft>
              <a:buNone/>
            </a:pPr>
            <a:r>
              <a:rPr lang="en"/>
              <a:t>Jacob Dunham</a:t>
            </a:r>
            <a:endParaRPr/>
          </a:p>
          <a:p>
            <a:pPr indent="0" lvl="0" marL="0" rtl="0" algn="ctr">
              <a:spcBef>
                <a:spcPts val="0"/>
              </a:spcBef>
              <a:spcAft>
                <a:spcPts val="0"/>
              </a:spcAft>
              <a:buNone/>
            </a:pPr>
            <a:r>
              <a:rPr lang="en"/>
              <a:t>Orlando Gonzalez</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Linear Program to Determine Assignment</a:t>
            </a:r>
            <a:endParaRPr/>
          </a:p>
        </p:txBody>
      </p:sp>
      <p:sp>
        <p:nvSpPr>
          <p:cNvPr id="141" name="Google Shape;141;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each step of our algorithm, we solve an LP, the formulation of this LP is given below: </a:t>
            </a:r>
            <a:endParaRPr/>
          </a:p>
          <a:p>
            <a:pPr indent="0" lvl="0" marL="0" rtl="0" algn="l">
              <a:spcBef>
                <a:spcPts val="1200"/>
              </a:spcBef>
              <a:spcAft>
                <a:spcPts val="1200"/>
              </a:spcAft>
              <a:buNone/>
            </a:pPr>
            <a:r>
              <a:t/>
            </a:r>
            <a:endParaRPr/>
          </a:p>
        </p:txBody>
      </p:sp>
      <p:pic>
        <p:nvPicPr>
          <p:cNvPr id="142" name="Google Shape;142;p22"/>
          <p:cNvPicPr preferRelativeResize="0"/>
          <p:nvPr/>
        </p:nvPicPr>
        <p:blipFill>
          <a:blip r:embed="rId3">
            <a:alphaModFix/>
          </a:blip>
          <a:stretch>
            <a:fillRect/>
          </a:stretch>
        </p:blipFill>
        <p:spPr>
          <a:xfrm>
            <a:off x="3803900" y="1988250"/>
            <a:ext cx="4993049" cy="2434800"/>
          </a:xfrm>
          <a:prstGeom prst="rect">
            <a:avLst/>
          </a:prstGeom>
          <a:noFill/>
          <a:ln>
            <a:noFill/>
          </a:ln>
        </p:spPr>
      </p:pic>
      <p:pic>
        <p:nvPicPr>
          <p:cNvPr id="143" name="Google Shape;143;p22"/>
          <p:cNvPicPr preferRelativeResize="0"/>
          <p:nvPr/>
        </p:nvPicPr>
        <p:blipFill>
          <a:blip r:embed="rId4">
            <a:alphaModFix/>
          </a:blip>
          <a:stretch>
            <a:fillRect/>
          </a:stretch>
        </p:blipFill>
        <p:spPr>
          <a:xfrm>
            <a:off x="942975" y="2642950"/>
            <a:ext cx="2286000" cy="609600"/>
          </a:xfrm>
          <a:prstGeom prst="rect">
            <a:avLst/>
          </a:prstGeom>
          <a:noFill/>
          <a:ln>
            <a:noFill/>
          </a:ln>
        </p:spPr>
      </p:pic>
      <p:sp>
        <p:nvSpPr>
          <p:cNvPr id="144" name="Google Shape;144;p22"/>
          <p:cNvSpPr txBox="1"/>
          <p:nvPr/>
        </p:nvSpPr>
        <p:spPr>
          <a:xfrm>
            <a:off x="308025" y="3302425"/>
            <a:ext cx="340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Note that, if we don’t have the</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cluster centers beforehand this is </a:t>
            </a:r>
            <a:r>
              <a:rPr lang="en" sz="1800">
                <a:solidFill>
                  <a:schemeClr val="dk1"/>
                </a:solidFill>
                <a:latin typeface="Roboto"/>
                <a:ea typeface="Roboto"/>
                <a:cs typeface="Roboto"/>
                <a:sym typeface="Roboto"/>
              </a:rPr>
              <a:t>a nonlinear program. </a:t>
            </a:r>
            <a:endParaRPr sz="18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 of the Constrained K Means Problem</a:t>
            </a:r>
            <a:endParaRPr/>
          </a:p>
        </p:txBody>
      </p:sp>
      <p:sp>
        <p:nvSpPr>
          <p:cNvPr id="150" name="Google Shape;150;p23"/>
          <p:cNvSpPr txBox="1"/>
          <p:nvPr>
            <p:ph idx="1" type="body"/>
          </p:nvPr>
        </p:nvSpPr>
        <p:spPr>
          <a:xfrm>
            <a:off x="387900" y="1489825"/>
            <a:ext cx="8368200" cy="3288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Our algorithm was able to successfully group our neighborhoods and also find our cluster centers. I’ve provided our final clustering below:</a:t>
            </a:r>
            <a:endParaRPr sz="1300"/>
          </a:p>
          <a:p>
            <a:pPr indent="-311150" lvl="0" marL="457200" rtl="0" algn="l">
              <a:spcBef>
                <a:spcPts val="0"/>
              </a:spcBef>
              <a:spcAft>
                <a:spcPts val="0"/>
              </a:spcAft>
              <a:buSzPts val="1300"/>
              <a:buChar char="●"/>
            </a:pPr>
            <a:r>
              <a:rPr b="1" lang="en" sz="1300"/>
              <a:t>Cluster 1:</a:t>
            </a:r>
            <a:r>
              <a:rPr lang="en" sz="1300"/>
              <a:t> </a:t>
            </a:r>
            <a:r>
              <a:rPr lang="en" sz="1300">
                <a:latin typeface="Arial"/>
                <a:ea typeface="Arial"/>
                <a:cs typeface="Arial"/>
                <a:sym typeface="Arial"/>
              </a:rPr>
              <a:t>'Belcaro', 'Congress Park', 'Cory - Merrill', 'Country Club', 'Highland', 'Hilltop', 'Lowry Field', 'Platt Park', 'Rosedale', 'Washington Park', 'Washington Park West', 'Wellshire Denver', 'West Highland'</a:t>
            </a:r>
            <a:endParaRPr sz="1300">
              <a:latin typeface="Arial"/>
              <a:ea typeface="Arial"/>
              <a:cs typeface="Arial"/>
              <a:sym typeface="Arial"/>
            </a:endParaRPr>
          </a:p>
          <a:p>
            <a:pPr indent="-311150" lvl="0" marL="457200" rtl="0" algn="l">
              <a:spcBef>
                <a:spcPts val="0"/>
              </a:spcBef>
              <a:spcAft>
                <a:spcPts val="0"/>
              </a:spcAft>
              <a:buSzPts val="1300"/>
              <a:buChar char="●"/>
            </a:pPr>
            <a:r>
              <a:rPr b="1" lang="en" sz="1300"/>
              <a:t>Cluster 2: </a:t>
            </a:r>
            <a:r>
              <a:rPr lang="en" sz="1300">
                <a:latin typeface="Arial"/>
                <a:ea typeface="Arial"/>
                <a:cs typeface="Arial"/>
                <a:sym typeface="Arial"/>
              </a:rPr>
              <a:t>'Capitol Hill', 'Cherry Creek', 'Five Points', 'Green Valley Ranch Denver', 'Hale', 'Hampden', 'Hampden South', 'Montbello', 'Speer', 'Stapleton Denver', 'Virginia Village', 'Washington Virginia Vale', 'Windsor'</a:t>
            </a:r>
            <a:endParaRPr sz="1300">
              <a:latin typeface="Arial"/>
              <a:ea typeface="Arial"/>
              <a:cs typeface="Arial"/>
              <a:sym typeface="Arial"/>
            </a:endParaRPr>
          </a:p>
          <a:p>
            <a:pPr indent="-311150" lvl="0" marL="457200" rtl="0" algn="l">
              <a:spcBef>
                <a:spcPts val="0"/>
              </a:spcBef>
              <a:spcAft>
                <a:spcPts val="0"/>
              </a:spcAft>
              <a:buSzPts val="1300"/>
              <a:buChar char="●"/>
            </a:pPr>
            <a:r>
              <a:rPr b="1" lang="en" sz="1300"/>
              <a:t>Cluster 3:</a:t>
            </a:r>
            <a:r>
              <a:rPr lang="en" sz="1300"/>
              <a:t> </a:t>
            </a:r>
            <a:r>
              <a:rPr lang="en" sz="1300">
                <a:latin typeface="Arial"/>
                <a:ea typeface="Arial"/>
                <a:cs typeface="Arial"/>
                <a:sym typeface="Arial"/>
              </a:rPr>
              <a:t>'Barnum West', 'Bear Valley', 'Berkeley', 'Cheesman Park', 'East Colfax', 'Fort Logan', 'Indian Creek', 'Montclair', 'Overland', 'Skyland', 'Sloan Lake', 'Southmoor Park', 'Sunnyside'</a:t>
            </a:r>
            <a:endParaRPr sz="1300">
              <a:latin typeface="Arial"/>
              <a:ea typeface="Arial"/>
              <a:cs typeface="Arial"/>
              <a:sym typeface="Arial"/>
            </a:endParaRPr>
          </a:p>
          <a:p>
            <a:pPr indent="-311150" lvl="0" marL="457200" rtl="0" algn="l">
              <a:spcBef>
                <a:spcPts val="0"/>
              </a:spcBef>
              <a:spcAft>
                <a:spcPts val="0"/>
              </a:spcAft>
              <a:buSzPts val="1300"/>
              <a:buChar char="●"/>
            </a:pPr>
            <a:r>
              <a:rPr b="1" lang="en" sz="1300"/>
              <a:t>Cluster 4:</a:t>
            </a:r>
            <a:r>
              <a:rPr lang="en" sz="1300"/>
              <a:t> </a:t>
            </a:r>
            <a:r>
              <a:rPr lang="en" sz="1300">
                <a:latin typeface="Arial"/>
                <a:ea typeface="Arial"/>
                <a:cs typeface="Arial"/>
                <a:sym typeface="Arial"/>
              </a:rPr>
              <a:t>'Athmar Park', 'Barnum', 'Chaffee Park', 'Clayton', 'College View - South Platte', 'Goldsmith', 'Harvey Park', 'Harvey Park South', 'Mar Lee', 'Regis', 'Ruby Hill', 'Valverde', 'Westwood'</a:t>
            </a:r>
            <a:endParaRPr sz="1300">
              <a:latin typeface="Arial"/>
              <a:ea typeface="Arial"/>
              <a:cs typeface="Arial"/>
              <a:sym typeface="Arial"/>
            </a:endParaRPr>
          </a:p>
          <a:p>
            <a:pPr indent="-311150" lvl="0" marL="457200" rtl="0" algn="l">
              <a:spcBef>
                <a:spcPts val="0"/>
              </a:spcBef>
              <a:spcAft>
                <a:spcPts val="0"/>
              </a:spcAft>
              <a:buSzPts val="1300"/>
              <a:buChar char="●"/>
            </a:pPr>
            <a:r>
              <a:rPr b="1" lang="en" sz="1300"/>
              <a:t>Cluster 5:</a:t>
            </a:r>
            <a:r>
              <a:rPr lang="en" sz="1300"/>
              <a:t> </a:t>
            </a:r>
            <a:r>
              <a:rPr lang="en" sz="1300">
                <a:latin typeface="Arial"/>
                <a:ea typeface="Arial"/>
                <a:cs typeface="Arial"/>
                <a:sym typeface="Arial"/>
              </a:rPr>
              <a:t>'Baker', 'City Park', 'City Park West', 'Cole', 'Denver International Airport', 'Elyria Swansea', 'Globeville', 'Jefferson Park', 'Lincoln Park', 'Sun Valley', 'University', 'Villa Park', 'West Colfax'</a:t>
            </a:r>
            <a:endParaRPr sz="1300">
              <a:latin typeface="Arial"/>
              <a:ea typeface="Arial"/>
              <a:cs typeface="Arial"/>
              <a:sym typeface="Arial"/>
            </a:endParaRPr>
          </a:p>
          <a:p>
            <a:pPr indent="0" lvl="0" marL="457200" rtl="0" algn="l">
              <a:spcBef>
                <a:spcPts val="1200"/>
              </a:spcBef>
              <a:spcAft>
                <a:spcPts val="1200"/>
              </a:spcAft>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Final Cluster Centers</a:t>
            </a:r>
            <a:endParaRPr/>
          </a:p>
        </p:txBody>
      </p:sp>
      <p:sp>
        <p:nvSpPr>
          <p:cNvPr id="156" name="Google Shape;156;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Format: </a:t>
            </a:r>
            <a:r>
              <a:rPr lang="en">
                <a:solidFill>
                  <a:srgbClr val="FF0000"/>
                </a:solidFill>
                <a:latin typeface="Times New Roman"/>
                <a:ea typeface="Times New Roman"/>
                <a:cs typeface="Times New Roman"/>
                <a:sym typeface="Times New Roman"/>
              </a:rPr>
              <a:t>Average Monthly Rent, </a:t>
            </a:r>
            <a:r>
              <a:rPr lang="en">
                <a:solidFill>
                  <a:srgbClr val="00FF00"/>
                </a:solidFill>
                <a:latin typeface="Times New Roman"/>
                <a:ea typeface="Times New Roman"/>
                <a:cs typeface="Times New Roman"/>
                <a:sym typeface="Times New Roman"/>
              </a:rPr>
              <a:t>Total Jobs, </a:t>
            </a:r>
            <a:r>
              <a:rPr lang="en">
                <a:latin typeface="Times New Roman"/>
                <a:ea typeface="Times New Roman"/>
                <a:cs typeface="Times New Roman"/>
                <a:sym typeface="Times New Roman"/>
              </a:rPr>
              <a:t> </a:t>
            </a:r>
            <a:r>
              <a:rPr lang="en">
                <a:solidFill>
                  <a:srgbClr val="FF00FF"/>
                </a:solidFill>
                <a:latin typeface="Times New Roman"/>
                <a:ea typeface="Times New Roman"/>
                <a:cs typeface="Times New Roman"/>
                <a:sym typeface="Times New Roman"/>
              </a:rPr>
              <a:t>Average Annual Wage, </a:t>
            </a:r>
            <a:r>
              <a:rPr lang="en">
                <a:solidFill>
                  <a:srgbClr val="000000"/>
                </a:solidFill>
                <a:latin typeface="Times New Roman"/>
                <a:ea typeface="Times New Roman"/>
                <a:cs typeface="Times New Roman"/>
                <a:sym typeface="Times New Roman"/>
              </a:rPr>
              <a:t>Renters who spend more than 30% on rent, </a:t>
            </a:r>
            <a:r>
              <a:rPr lang="en">
                <a:solidFill>
                  <a:schemeClr val="accent6"/>
                </a:solidFill>
                <a:latin typeface="Times New Roman"/>
                <a:ea typeface="Times New Roman"/>
                <a:cs typeface="Times New Roman"/>
                <a:sym typeface="Times New Roman"/>
              </a:rPr>
              <a:t>Total Housing Units, </a:t>
            </a:r>
            <a:r>
              <a:rPr lang="en">
                <a:solidFill>
                  <a:srgbClr val="4C1130"/>
                </a:solidFill>
                <a:latin typeface="Times New Roman"/>
                <a:ea typeface="Times New Roman"/>
                <a:cs typeface="Times New Roman"/>
                <a:sym typeface="Times New Roman"/>
              </a:rPr>
              <a:t>Park Acres per 1000 residents. </a:t>
            </a:r>
            <a:endParaRPr>
              <a:solidFill>
                <a:srgbClr val="4C1130"/>
              </a:solidFill>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Cluster 1: </a:t>
            </a:r>
            <a:r>
              <a:rPr lang="en">
                <a:solidFill>
                  <a:srgbClr val="FF0000"/>
                </a:solidFill>
                <a:latin typeface="Times New Roman"/>
                <a:ea typeface="Times New Roman"/>
                <a:cs typeface="Times New Roman"/>
                <a:sym typeface="Times New Roman"/>
              </a:rPr>
              <a:t>$2248.31</a:t>
            </a:r>
            <a:r>
              <a:rPr lang="en">
                <a:latin typeface="Times New Roman"/>
                <a:ea typeface="Times New Roman"/>
                <a:cs typeface="Times New Roman"/>
                <a:sym typeface="Times New Roman"/>
              </a:rPr>
              <a:t>,  </a:t>
            </a:r>
            <a:r>
              <a:rPr lang="en">
                <a:solidFill>
                  <a:srgbClr val="00FF00"/>
                </a:solidFill>
                <a:latin typeface="Times New Roman"/>
                <a:ea typeface="Times New Roman"/>
                <a:cs typeface="Times New Roman"/>
                <a:sym typeface="Times New Roman"/>
              </a:rPr>
              <a:t>3021.46</a:t>
            </a:r>
            <a:r>
              <a:rPr lang="en">
                <a:latin typeface="Times New Roman"/>
                <a:ea typeface="Times New Roman"/>
                <a:cs typeface="Times New Roman"/>
                <a:sym typeface="Times New Roman"/>
              </a:rPr>
              <a:t>,   </a:t>
            </a:r>
            <a:r>
              <a:rPr lang="en">
                <a:solidFill>
                  <a:srgbClr val="FF00FF"/>
                </a:solidFill>
                <a:latin typeface="Times New Roman"/>
                <a:ea typeface="Times New Roman"/>
                <a:cs typeface="Times New Roman"/>
                <a:sym typeface="Times New Roman"/>
              </a:rPr>
              <a:t>$114832.13</a:t>
            </a:r>
            <a:r>
              <a:rPr lang="en">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 0.38</a:t>
            </a:r>
            <a:r>
              <a:rPr lang="en">
                <a:latin typeface="Times New Roman"/>
                <a:ea typeface="Times New Roman"/>
                <a:cs typeface="Times New Roman"/>
                <a:sym typeface="Times New Roman"/>
              </a:rPr>
              <a:t>,  </a:t>
            </a:r>
            <a:r>
              <a:rPr lang="en">
                <a:solidFill>
                  <a:schemeClr val="accent6"/>
                </a:solidFill>
                <a:latin typeface="Times New Roman"/>
                <a:ea typeface="Times New Roman"/>
                <a:cs typeface="Times New Roman"/>
                <a:sym typeface="Times New Roman"/>
              </a:rPr>
              <a:t>3346.08</a:t>
            </a:r>
            <a:r>
              <a:rPr lang="en">
                <a:latin typeface="Times New Roman"/>
                <a:ea typeface="Times New Roman"/>
                <a:cs typeface="Times New Roman"/>
                <a:sym typeface="Times New Roman"/>
              </a:rPr>
              <a:t>, </a:t>
            </a:r>
            <a:r>
              <a:rPr lang="en">
                <a:solidFill>
                  <a:srgbClr val="4C1130"/>
                </a:solidFill>
                <a:latin typeface="Times New Roman"/>
                <a:ea typeface="Times New Roman"/>
                <a:cs typeface="Times New Roman"/>
                <a:sym typeface="Times New Roman"/>
              </a:rPr>
              <a:t>9.56 </a:t>
            </a:r>
            <a:endParaRPr>
              <a:solidFill>
                <a:srgbClr val="4C1130"/>
              </a:solidFill>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Cluster 2: $</a:t>
            </a:r>
            <a:r>
              <a:rPr lang="en">
                <a:latin typeface="Times New Roman"/>
                <a:ea typeface="Times New Roman"/>
                <a:cs typeface="Times New Roman"/>
                <a:sym typeface="Times New Roman"/>
              </a:rPr>
              <a:t>1969.85,  11602.15, $65612.017, 0.47,   8258.54, 89.98</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Cluster 3: $</a:t>
            </a:r>
            <a:r>
              <a:rPr lang="en">
                <a:latin typeface="Times New Roman"/>
                <a:ea typeface="Times New Roman"/>
                <a:cs typeface="Times New Roman"/>
                <a:sym typeface="Times New Roman"/>
              </a:rPr>
              <a:t>2043.46,  1576.54,   $66452.37,   0.40,   3380.08, 14.67</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Cluster 4: $</a:t>
            </a:r>
            <a:r>
              <a:rPr lang="en">
                <a:latin typeface="Times New Roman"/>
                <a:ea typeface="Times New Roman"/>
                <a:cs typeface="Times New Roman"/>
                <a:sym typeface="Times New Roman"/>
              </a:rPr>
              <a:t>1610.69,  2303.31,   $46866.01,   0.55,   2926.38, 11.89</a:t>
            </a:r>
            <a:endParaRPr>
              <a:latin typeface="Times New Roman"/>
              <a:ea typeface="Times New Roman"/>
              <a:cs typeface="Times New Roman"/>
              <a:sym typeface="Times New Roman"/>
            </a:endParaRPr>
          </a:p>
          <a:p>
            <a:pPr indent="0" lvl="0" marL="0" rtl="0" algn="l">
              <a:spcBef>
                <a:spcPts val="1200"/>
              </a:spcBef>
              <a:spcAft>
                <a:spcPts val="0"/>
              </a:spcAft>
              <a:buNone/>
            </a:pPr>
            <a:r>
              <a:rPr lang="en">
                <a:latin typeface="Times New Roman"/>
                <a:ea typeface="Times New Roman"/>
                <a:cs typeface="Times New Roman"/>
                <a:sym typeface="Times New Roman"/>
              </a:rPr>
              <a:t>Cluster 5: $</a:t>
            </a:r>
            <a:r>
              <a:rPr lang="en">
                <a:latin typeface="Times New Roman"/>
                <a:ea typeface="Times New Roman"/>
                <a:cs typeface="Times New Roman"/>
                <a:sym typeface="Times New Roman"/>
              </a:rPr>
              <a:t>2207.77,  7142.08,   $50350.23,  0.49,    2341.46, 1009.05</a:t>
            </a:r>
            <a:endParaRPr>
              <a:latin typeface="Times New Roman"/>
              <a:ea typeface="Times New Roman"/>
              <a:cs typeface="Times New Roman"/>
              <a:sym typeface="Times New Roman"/>
            </a:endParaRPr>
          </a:p>
          <a:p>
            <a:pPr indent="0" lvl="0" marL="0" rtl="0" algn="l">
              <a:spcBef>
                <a:spcPts val="120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247675" y="111200"/>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Final Clusters Visualized in GIS</a:t>
            </a:r>
            <a:endParaRPr/>
          </a:p>
        </p:txBody>
      </p:sp>
      <p:sp>
        <p:nvSpPr>
          <p:cNvPr id="162" name="Google Shape;162;p25"/>
          <p:cNvSpPr txBox="1"/>
          <p:nvPr/>
        </p:nvSpPr>
        <p:spPr>
          <a:xfrm>
            <a:off x="468925" y="3832075"/>
            <a:ext cx="8294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Mapping the processed neighborhoods in GIS will let us see how clustered neighborhoods relate to one another geographically. This could lead to insights regarding policies focused on geographical regions.  </a:t>
            </a:r>
            <a:endParaRPr sz="1800">
              <a:solidFill>
                <a:schemeClr val="dk1"/>
              </a:solidFill>
              <a:latin typeface="Roboto"/>
              <a:ea typeface="Roboto"/>
              <a:cs typeface="Roboto"/>
              <a:sym typeface="Roboto"/>
            </a:endParaRPr>
          </a:p>
        </p:txBody>
      </p:sp>
      <p:pic>
        <p:nvPicPr>
          <p:cNvPr id="163" name="Google Shape;163;p25"/>
          <p:cNvPicPr preferRelativeResize="0"/>
          <p:nvPr/>
        </p:nvPicPr>
        <p:blipFill>
          <a:blip r:embed="rId3">
            <a:alphaModFix/>
          </a:blip>
          <a:stretch>
            <a:fillRect/>
          </a:stretch>
        </p:blipFill>
        <p:spPr>
          <a:xfrm>
            <a:off x="310625" y="900375"/>
            <a:ext cx="3865023" cy="2887625"/>
          </a:xfrm>
          <a:prstGeom prst="rect">
            <a:avLst/>
          </a:prstGeom>
          <a:noFill/>
          <a:ln>
            <a:noFill/>
          </a:ln>
        </p:spPr>
      </p:pic>
      <p:pic>
        <p:nvPicPr>
          <p:cNvPr id="164" name="Google Shape;164;p25"/>
          <p:cNvPicPr preferRelativeResize="0"/>
          <p:nvPr/>
        </p:nvPicPr>
        <p:blipFill>
          <a:blip r:embed="rId4">
            <a:alphaModFix/>
          </a:blip>
          <a:stretch>
            <a:fillRect/>
          </a:stretch>
        </p:blipFill>
        <p:spPr>
          <a:xfrm>
            <a:off x="4411200" y="900366"/>
            <a:ext cx="3961151" cy="2887633"/>
          </a:xfrm>
          <a:prstGeom prst="rect">
            <a:avLst/>
          </a:prstGeom>
          <a:noFill/>
          <a:ln>
            <a:noFill/>
          </a:ln>
        </p:spPr>
      </p:pic>
      <p:pic>
        <p:nvPicPr>
          <p:cNvPr id="165" name="Google Shape;165;p25"/>
          <p:cNvPicPr preferRelativeResize="0"/>
          <p:nvPr/>
        </p:nvPicPr>
        <p:blipFill>
          <a:blip r:embed="rId5">
            <a:alphaModFix/>
          </a:blip>
          <a:stretch>
            <a:fillRect/>
          </a:stretch>
        </p:blipFill>
        <p:spPr>
          <a:xfrm>
            <a:off x="2621925" y="2900145"/>
            <a:ext cx="1468775" cy="79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nvSpPr>
        <p:spPr>
          <a:xfrm>
            <a:off x="5463250" y="1927250"/>
            <a:ext cx="3503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Roboto"/>
                <a:ea typeface="Roboto"/>
                <a:cs typeface="Roboto"/>
                <a:sym typeface="Roboto"/>
              </a:rPr>
              <a:t>From the results of our GIS plots we find that there is a geographic significance in the clustering of neighborhoods. Neighborhoods in the same K means clusters tend to be geographically clustered to one another. Note: There are also “outlier” geographic clusters of neighborhoods that do not match our K means clustering results. </a:t>
            </a:r>
            <a:endParaRPr sz="1700">
              <a:solidFill>
                <a:schemeClr val="dk1"/>
              </a:solidFill>
              <a:latin typeface="Roboto"/>
              <a:ea typeface="Roboto"/>
              <a:cs typeface="Roboto"/>
              <a:sym typeface="Roboto"/>
            </a:endParaRPr>
          </a:p>
        </p:txBody>
      </p:sp>
      <p:sp>
        <p:nvSpPr>
          <p:cNvPr id="171" name="Google Shape;171;p26"/>
          <p:cNvSpPr txBox="1"/>
          <p:nvPr/>
        </p:nvSpPr>
        <p:spPr>
          <a:xfrm>
            <a:off x="134550" y="166825"/>
            <a:ext cx="6603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Roboto Slab"/>
                <a:ea typeface="Roboto Slab"/>
                <a:cs typeface="Roboto Slab"/>
                <a:sym typeface="Roboto Slab"/>
              </a:rPr>
              <a:t>Final Clusters Visualized in GIS</a:t>
            </a:r>
            <a:endParaRPr sz="2800">
              <a:solidFill>
                <a:schemeClr val="dk1"/>
              </a:solidFill>
              <a:latin typeface="Roboto Slab"/>
              <a:ea typeface="Roboto Slab"/>
              <a:cs typeface="Roboto Slab"/>
              <a:sym typeface="Roboto Slab"/>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72" name="Google Shape;172;p26"/>
          <p:cNvSpPr txBox="1"/>
          <p:nvPr/>
        </p:nvSpPr>
        <p:spPr>
          <a:xfrm>
            <a:off x="6491100" y="0"/>
            <a:ext cx="265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Key:</a:t>
            </a:r>
            <a:endParaRPr sz="1800">
              <a:solidFill>
                <a:schemeClr val="dk1"/>
              </a:solidFill>
              <a:latin typeface="Roboto"/>
              <a:ea typeface="Roboto"/>
              <a:cs typeface="Roboto"/>
              <a:sym typeface="Roboto"/>
            </a:endParaRPr>
          </a:p>
        </p:txBody>
      </p:sp>
      <p:pic>
        <p:nvPicPr>
          <p:cNvPr id="173" name="Google Shape;173;p26"/>
          <p:cNvPicPr preferRelativeResize="0"/>
          <p:nvPr/>
        </p:nvPicPr>
        <p:blipFill>
          <a:blip r:embed="rId3">
            <a:alphaModFix/>
          </a:blip>
          <a:stretch>
            <a:fillRect/>
          </a:stretch>
        </p:blipFill>
        <p:spPr>
          <a:xfrm>
            <a:off x="152400" y="1212025"/>
            <a:ext cx="5140824" cy="3779074"/>
          </a:xfrm>
          <a:prstGeom prst="rect">
            <a:avLst/>
          </a:prstGeom>
          <a:noFill/>
          <a:ln>
            <a:noFill/>
          </a:ln>
        </p:spPr>
      </p:pic>
      <p:pic>
        <p:nvPicPr>
          <p:cNvPr id="174" name="Google Shape;174;p26"/>
          <p:cNvPicPr preferRelativeResize="0"/>
          <p:nvPr/>
        </p:nvPicPr>
        <p:blipFill>
          <a:blip r:embed="rId4">
            <a:alphaModFix/>
          </a:blip>
          <a:stretch>
            <a:fillRect/>
          </a:stretch>
        </p:blipFill>
        <p:spPr>
          <a:xfrm>
            <a:off x="6119800" y="484513"/>
            <a:ext cx="2438400" cy="132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Advantages of Clustering From a Policy Perspective</a:t>
            </a:r>
            <a:endParaRPr/>
          </a:p>
        </p:txBody>
      </p:sp>
      <p:sp>
        <p:nvSpPr>
          <p:cNvPr id="180" name="Google Shape;180;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Neighborhoods that are clustered together may have similar features, </a:t>
            </a:r>
            <a:r>
              <a:rPr lang="en"/>
              <a:t>giving rise to policy ideas that can help many neighborhoods at once.</a:t>
            </a:r>
            <a:endParaRPr/>
          </a:p>
          <a:p>
            <a:pPr indent="-342900" lvl="0" marL="457200" rtl="0" algn="l">
              <a:spcBef>
                <a:spcPts val="0"/>
              </a:spcBef>
              <a:spcAft>
                <a:spcPts val="0"/>
              </a:spcAft>
              <a:buSzPts val="1800"/>
              <a:buChar char="●"/>
            </a:pPr>
            <a:r>
              <a:rPr lang="en"/>
              <a:t>It can be easier to analyze clusters of neighborhoods rather than looking at each neighborhood individually.</a:t>
            </a:r>
            <a:endParaRPr/>
          </a:p>
          <a:p>
            <a:pPr indent="-342900" lvl="0" marL="457200" rtl="0" algn="l">
              <a:spcBef>
                <a:spcPts val="0"/>
              </a:spcBef>
              <a:spcAft>
                <a:spcPts val="0"/>
              </a:spcAft>
              <a:buSzPts val="1800"/>
              <a:buChar char="●"/>
            </a:pPr>
            <a:r>
              <a:rPr lang="en"/>
              <a:t>Any number of desired parameters can be used in the clustering algorithm, allowing analysis of multiple variables at the same time.</a:t>
            </a:r>
            <a:endParaRPr/>
          </a:p>
          <a:p>
            <a:pPr indent="-342900" lvl="0" marL="457200" rtl="0" algn="l">
              <a:spcBef>
                <a:spcPts val="0"/>
              </a:spcBef>
              <a:spcAft>
                <a:spcPts val="0"/>
              </a:spcAft>
              <a:buSzPts val="1800"/>
              <a:buChar char="●"/>
            </a:pPr>
            <a:r>
              <a:rPr lang="en"/>
              <a:t>Clustering can be used both proactively and reactively. </a:t>
            </a:r>
            <a:endParaRPr/>
          </a:p>
          <a:p>
            <a:pPr indent="-342900" lvl="0" marL="457200" rtl="0" algn="l">
              <a:spcBef>
                <a:spcPts val="0"/>
              </a:spcBef>
              <a:spcAft>
                <a:spcPts val="0"/>
              </a:spcAft>
              <a:buSzPts val="1800"/>
              <a:buChar char="●"/>
            </a:pPr>
            <a:r>
              <a:rPr lang="en"/>
              <a:t>Policies can be created based on discrepancies in parameters between clusters.</a:t>
            </a:r>
            <a:endParaRPr/>
          </a:p>
          <a:p>
            <a:pPr indent="-342900" lvl="0" marL="457200" rtl="0" algn="l">
              <a:spcBef>
                <a:spcPts val="0"/>
              </a:spcBef>
              <a:spcAft>
                <a:spcPts val="0"/>
              </a:spcAft>
              <a:buSzPts val="1800"/>
              <a:buChar char="●"/>
            </a:pPr>
            <a:r>
              <a:rPr lang="en"/>
              <a:t>Policies already in place can be more optimally targeted based on discrepancies in parameters between clusters.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Disadvantages of Clustering From a Policy Perspective</a:t>
            </a:r>
            <a:endParaRPr/>
          </a:p>
        </p:txBody>
      </p:sp>
      <p:sp>
        <p:nvSpPr>
          <p:cNvPr id="186" name="Google Shape;186;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In order to have meaningful clusters, </a:t>
            </a:r>
            <a:r>
              <a:rPr lang="en"/>
              <a:t>data points</a:t>
            </a:r>
            <a:r>
              <a:rPr lang="en"/>
              <a:t> for each parameter of interest must be available.</a:t>
            </a:r>
            <a:endParaRPr/>
          </a:p>
          <a:p>
            <a:pPr indent="-334327" lvl="0" marL="457200" rtl="0" algn="l">
              <a:spcBef>
                <a:spcPts val="0"/>
              </a:spcBef>
              <a:spcAft>
                <a:spcPts val="0"/>
              </a:spcAft>
              <a:buSzPct val="100000"/>
              <a:buChar char="●"/>
            </a:pPr>
            <a:r>
              <a:rPr lang="en"/>
              <a:t>Some neighborhoods can have outlier values for certain parameters, giving clusters with skewed centers. We see this with cluster 5 and park acres per 1000 residents in our example. The center for cluster 5 has 1009.5 park acres per 1000 residents, while the next closest value is cluster 2 with 89.98 park acres per 1000 residents. This is primarily caused by two outlier neighborhoods, Denver </a:t>
            </a:r>
            <a:r>
              <a:rPr lang="en"/>
              <a:t>International</a:t>
            </a:r>
            <a:r>
              <a:rPr lang="en"/>
              <a:t> Airport and Stapleton(now Central Park), which have 12,877.54 and 1,064.17 park acres per 1000 </a:t>
            </a:r>
            <a:r>
              <a:rPr lang="en"/>
              <a:t>residents</a:t>
            </a:r>
            <a:r>
              <a:rPr lang="en"/>
              <a:t> respectively.</a:t>
            </a:r>
            <a:endParaRPr/>
          </a:p>
          <a:p>
            <a:pPr indent="-334327" lvl="0" marL="457200" rtl="0" algn="l">
              <a:spcBef>
                <a:spcPts val="0"/>
              </a:spcBef>
              <a:spcAft>
                <a:spcPts val="0"/>
              </a:spcAft>
              <a:buSzPct val="100000"/>
              <a:buChar char="●"/>
            </a:pPr>
            <a:r>
              <a:rPr lang="en"/>
              <a:t>Skewed cluster centers can misrepresent inequities between groups of neighborhoods, and give unrealistic expectations for closing the gap between those </a:t>
            </a:r>
            <a:r>
              <a:rPr lang="en"/>
              <a:t>discrepancies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Policy Suggestions</a:t>
            </a:r>
            <a:endParaRPr/>
          </a:p>
        </p:txBody>
      </p:sp>
      <p:sp>
        <p:nvSpPr>
          <p:cNvPr id="192" name="Google Shape;192;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7027" lvl="0" marL="457200" rtl="0" algn="l">
              <a:lnSpc>
                <a:spcPct val="95000"/>
              </a:lnSpc>
              <a:spcBef>
                <a:spcPts val="0"/>
              </a:spcBef>
              <a:spcAft>
                <a:spcPts val="0"/>
              </a:spcAft>
              <a:buSzPts val="1865"/>
              <a:buChar char="●"/>
            </a:pPr>
            <a:r>
              <a:rPr lang="en" sz="1865"/>
              <a:t>Ideally, the clustering algorithm can be used as a tool to identify good potential candidates for the optimal allocation of resources. Clustering has been used to suggest specific policies, but we also suggest implementing a standard for new resource allocation which includes using a clustering algorithm when determining where said resources are needed. </a:t>
            </a:r>
            <a:endParaRPr sz="1865"/>
          </a:p>
          <a:p>
            <a:pPr indent="-347027" lvl="0" marL="457200" rtl="0" algn="l">
              <a:lnSpc>
                <a:spcPct val="95000"/>
              </a:lnSpc>
              <a:spcBef>
                <a:spcPts val="0"/>
              </a:spcBef>
              <a:spcAft>
                <a:spcPts val="0"/>
              </a:spcAft>
              <a:buSzPts val="1865"/>
              <a:buChar char="●"/>
            </a:pPr>
            <a:r>
              <a:rPr lang="en" sz="1865"/>
              <a:t>According to Paul Kresser, the CIO of the city and county of Denver, cloud technologies for data storage and sharing began to be adopted starting in 2018. </a:t>
            </a:r>
            <a:endParaRPr sz="1865"/>
          </a:p>
          <a:p>
            <a:pPr indent="-347027" lvl="0" marL="457200" rtl="0" algn="l">
              <a:lnSpc>
                <a:spcPct val="95000"/>
              </a:lnSpc>
              <a:spcBef>
                <a:spcPts val="0"/>
              </a:spcBef>
              <a:spcAft>
                <a:spcPts val="0"/>
              </a:spcAft>
              <a:buSzPts val="1865"/>
              <a:buChar char="●"/>
            </a:pPr>
            <a:r>
              <a:rPr lang="en" sz="1865"/>
              <a:t>Kresser was quoted in OCt. 2022 saying “We now have a much better grasp on our data, and we’re in the process of selecting and soon to be implementing the data catalog solution that we think is going to enable self-service analytics across the city.”</a:t>
            </a:r>
            <a:endParaRPr sz="186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Policy Suggestions cont.</a:t>
            </a:r>
            <a:endParaRPr/>
          </a:p>
        </p:txBody>
      </p:sp>
      <p:sp>
        <p:nvSpPr>
          <p:cNvPr id="198" name="Google Shape;198;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Kresser is also quoted saying “Looking five years into the future, I am intrigued by the application of AI and machine learning technologies to help make real-time, data-driven decisions.”</a:t>
            </a:r>
            <a:endParaRPr/>
          </a:p>
          <a:p>
            <a:pPr indent="-342900" lvl="0" marL="457200" rtl="0" algn="l">
              <a:spcBef>
                <a:spcPts val="0"/>
              </a:spcBef>
              <a:spcAft>
                <a:spcPts val="0"/>
              </a:spcAft>
              <a:buSzPts val="1800"/>
              <a:buChar char="●"/>
            </a:pPr>
            <a:r>
              <a:rPr lang="en"/>
              <a:t>Based off of this information, we believe the city and county of Denver has the data and the desire to implement machine learning </a:t>
            </a:r>
            <a:r>
              <a:rPr lang="en"/>
              <a:t>algorithms</a:t>
            </a:r>
            <a:r>
              <a:rPr lang="en"/>
              <a:t> for policy decisions. </a:t>
            </a:r>
            <a:endParaRPr/>
          </a:p>
          <a:p>
            <a:pPr indent="-342900" lvl="0" marL="457200" rtl="0" algn="l">
              <a:spcBef>
                <a:spcPts val="0"/>
              </a:spcBef>
              <a:spcAft>
                <a:spcPts val="0"/>
              </a:spcAft>
              <a:buSzPts val="1800"/>
              <a:buChar char="●"/>
            </a:pPr>
            <a:r>
              <a:rPr lang="en"/>
              <a:t>Thus, we believe our suggestion of implementing a standard for resource allocation which includes a clustering </a:t>
            </a:r>
            <a:r>
              <a:rPr lang="en"/>
              <a:t>algorithm</a:t>
            </a:r>
            <a:r>
              <a:rPr lang="en"/>
              <a:t> is in line with the goals of Denver.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Policy Suggestions Using Our Example</a:t>
            </a:r>
            <a:endParaRPr/>
          </a:p>
        </p:txBody>
      </p:sp>
      <p:sp>
        <p:nvSpPr>
          <p:cNvPr id="204" name="Google Shape;204;p31"/>
          <p:cNvSpPr txBox="1"/>
          <p:nvPr>
            <p:ph idx="1" type="body"/>
          </p:nvPr>
        </p:nvSpPr>
        <p:spPr>
          <a:xfrm>
            <a:off x="387900" y="1215300"/>
            <a:ext cx="8368200" cy="3793200"/>
          </a:xfrm>
          <a:prstGeom prst="rect">
            <a:avLst/>
          </a:prstGeom>
        </p:spPr>
        <p:txBody>
          <a:bodyPr anchorCtr="0" anchor="t" bIns="91425" lIns="91425" spcFirstLastPara="1" rIns="91425" wrap="square" tIns="91425">
            <a:noAutofit/>
          </a:bodyPr>
          <a:lstStyle/>
          <a:p>
            <a:pPr indent="-340677" lvl="0" marL="457200" rtl="0" algn="l">
              <a:lnSpc>
                <a:spcPct val="95000"/>
              </a:lnSpc>
              <a:spcBef>
                <a:spcPts val="0"/>
              </a:spcBef>
              <a:spcAft>
                <a:spcPts val="0"/>
              </a:spcAft>
              <a:buSzPts val="1765"/>
              <a:buChar char="●"/>
            </a:pPr>
            <a:r>
              <a:rPr lang="en" sz="1765"/>
              <a:t>We now turn to more targeted policy suggestions using the data and clustering from our example. We specifically look at cluster 4, which has the lowest average rent, lowest average annual wage, and highest percentage of renters who spend 30% or more on their income on rent. </a:t>
            </a:r>
            <a:endParaRPr sz="1765"/>
          </a:p>
          <a:p>
            <a:pPr indent="-340677" lvl="0" marL="457200" rtl="0" algn="l">
              <a:lnSpc>
                <a:spcPct val="95000"/>
              </a:lnSpc>
              <a:spcBef>
                <a:spcPts val="0"/>
              </a:spcBef>
              <a:spcAft>
                <a:spcPts val="0"/>
              </a:spcAft>
              <a:buSzPts val="1765"/>
              <a:buChar char="●"/>
            </a:pPr>
            <a:r>
              <a:rPr lang="en" sz="1765"/>
              <a:t>Based on this information, we first suggest Denver look into a rental assistance program starting with neighborhoods in cluster 4. If Denver were to consider assisting with a percentage of rent, it would help those most in need and potentially cost less than a flat amount of rental assistance.</a:t>
            </a:r>
            <a:endParaRPr sz="1765"/>
          </a:p>
          <a:p>
            <a:pPr indent="-340677" lvl="0" marL="457200" rtl="0" algn="l">
              <a:lnSpc>
                <a:spcPct val="95000"/>
              </a:lnSpc>
              <a:spcBef>
                <a:spcPts val="0"/>
              </a:spcBef>
              <a:spcAft>
                <a:spcPts val="0"/>
              </a:spcAft>
              <a:buSzPts val="1765"/>
              <a:buChar char="●"/>
            </a:pPr>
            <a:r>
              <a:rPr lang="en" sz="1765"/>
              <a:t>Secondly, we suggest Denver consider the addition of new ‘public no cost grocery stores’, first looking into neighborhoods in cluster 4. According to Denver Food Rescue, there is currenly only one such store in cluster 4, located in Ruby Hill. </a:t>
            </a:r>
            <a:endParaRPr sz="1765"/>
          </a:p>
          <a:p>
            <a:pPr indent="-340677" lvl="0" marL="457200" rtl="0" algn="l">
              <a:lnSpc>
                <a:spcPct val="95000"/>
              </a:lnSpc>
              <a:spcBef>
                <a:spcPts val="0"/>
              </a:spcBef>
              <a:spcAft>
                <a:spcPts val="0"/>
              </a:spcAft>
              <a:buSzPts val="1765"/>
              <a:buChar char="●"/>
            </a:pPr>
            <a:r>
              <a:rPr lang="en" sz="1765"/>
              <a:t>A closer look at these neighborhoods could help determine how many such stores are needed and where they should be placed, but our clustering algorithm suggests which locations should be looked at more closely.  </a:t>
            </a:r>
            <a:endParaRPr sz="176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p:nvPr/>
        </p:nvSpPr>
        <p:spPr>
          <a:xfrm>
            <a:off x="6504075" y="1084325"/>
            <a:ext cx="2376000" cy="3733800"/>
          </a:xfrm>
          <a:prstGeom prst="rect">
            <a:avLst/>
          </a:prstGeom>
          <a:solidFill>
            <a:srgbClr val="07376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0" name="Google Shape;70;p14"/>
          <p:cNvSpPr txBox="1"/>
          <p:nvPr>
            <p:ph type="title"/>
          </p:nvPr>
        </p:nvSpPr>
        <p:spPr>
          <a:xfrm>
            <a:off x="1170000" y="310425"/>
            <a:ext cx="68040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Problem and Motivation Overview</a:t>
            </a:r>
            <a:endParaRPr/>
          </a:p>
        </p:txBody>
      </p:sp>
      <p:sp>
        <p:nvSpPr>
          <p:cNvPr id="71" name="Google Shape;71;p14"/>
          <p:cNvSpPr txBox="1"/>
          <p:nvPr/>
        </p:nvSpPr>
        <p:spPr>
          <a:xfrm>
            <a:off x="31950" y="1234925"/>
            <a:ext cx="4140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This project is driven by the notion that all neighborhoods should have unifying living standards. These standards should maintain a minimum quality of life for residents regardless of socioeconomic barriers. We developed a data based tool that clusters similar neighborhoods based on characteristics that can be standardized by policy makers.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This tool can help policy makers visualize  </a:t>
            </a:r>
            <a:r>
              <a:rPr lang="en" sz="1500">
                <a:solidFill>
                  <a:schemeClr val="dk1"/>
                </a:solidFill>
                <a:latin typeface="Times New Roman"/>
                <a:ea typeface="Times New Roman"/>
                <a:cs typeface="Times New Roman"/>
                <a:sym typeface="Times New Roman"/>
              </a:rPr>
              <a:t>neighborhood characteristic correlations and </a:t>
            </a:r>
            <a:r>
              <a:rPr lang="en" sz="1500">
                <a:solidFill>
                  <a:schemeClr val="dk1"/>
                </a:solidFill>
                <a:latin typeface="Times New Roman"/>
                <a:ea typeface="Times New Roman"/>
                <a:cs typeface="Times New Roman"/>
                <a:sym typeface="Times New Roman"/>
              </a:rPr>
              <a:t>trends as clusters in a way that can lead to practical policies to improve and maintain neighborhoods’ quality of life (i.e. push neighborhood clusters towards desirable clusters</a:t>
            </a:r>
            <a:r>
              <a:rPr lang="en"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p:txBody>
      </p:sp>
      <p:pic>
        <p:nvPicPr>
          <p:cNvPr id="72" name="Google Shape;72;p14"/>
          <p:cNvPicPr preferRelativeResize="0"/>
          <p:nvPr/>
        </p:nvPicPr>
        <p:blipFill>
          <a:blip r:embed="rId3">
            <a:alphaModFix/>
          </a:blip>
          <a:stretch>
            <a:fillRect/>
          </a:stretch>
        </p:blipFill>
        <p:spPr>
          <a:xfrm>
            <a:off x="4318075" y="1084325"/>
            <a:ext cx="1968200" cy="1178675"/>
          </a:xfrm>
          <a:prstGeom prst="rect">
            <a:avLst/>
          </a:prstGeom>
          <a:noFill/>
          <a:ln>
            <a:noFill/>
          </a:ln>
        </p:spPr>
      </p:pic>
      <p:pic>
        <p:nvPicPr>
          <p:cNvPr id="73" name="Google Shape;73;p14"/>
          <p:cNvPicPr preferRelativeResize="0"/>
          <p:nvPr/>
        </p:nvPicPr>
        <p:blipFill>
          <a:blip r:embed="rId4">
            <a:alphaModFix/>
          </a:blip>
          <a:stretch>
            <a:fillRect/>
          </a:stretch>
        </p:blipFill>
        <p:spPr>
          <a:xfrm>
            <a:off x="4318075" y="2350850"/>
            <a:ext cx="1968199" cy="1182060"/>
          </a:xfrm>
          <a:prstGeom prst="rect">
            <a:avLst/>
          </a:prstGeom>
          <a:noFill/>
          <a:ln>
            <a:noFill/>
          </a:ln>
        </p:spPr>
      </p:pic>
      <p:pic>
        <p:nvPicPr>
          <p:cNvPr id="74" name="Google Shape;74;p14"/>
          <p:cNvPicPr preferRelativeResize="0"/>
          <p:nvPr/>
        </p:nvPicPr>
        <p:blipFill rotWithShape="1">
          <a:blip r:embed="rId5">
            <a:alphaModFix/>
          </a:blip>
          <a:srcRect b="0" l="0" r="10209" t="0"/>
          <a:stretch/>
        </p:blipFill>
        <p:spPr>
          <a:xfrm>
            <a:off x="4297325" y="3636563"/>
            <a:ext cx="2009699" cy="1178675"/>
          </a:xfrm>
          <a:prstGeom prst="rect">
            <a:avLst/>
          </a:prstGeom>
          <a:noFill/>
          <a:ln>
            <a:noFill/>
          </a:ln>
        </p:spPr>
      </p:pic>
      <p:sp>
        <p:nvSpPr>
          <p:cNvPr id="75" name="Google Shape;75;p14"/>
          <p:cNvSpPr txBox="1"/>
          <p:nvPr/>
        </p:nvSpPr>
        <p:spPr>
          <a:xfrm>
            <a:off x="6504075" y="1128399"/>
            <a:ext cx="2324400" cy="397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Neighborhood C</a:t>
            </a:r>
            <a:r>
              <a:rPr lang="en" sz="1800">
                <a:solidFill>
                  <a:schemeClr val="dk1"/>
                </a:solidFill>
                <a:latin typeface="Roboto"/>
                <a:ea typeface="Roboto"/>
                <a:cs typeface="Roboto"/>
                <a:sym typeface="Roboto"/>
              </a:rPr>
              <a:t>haracteristics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ctr">
              <a:spcBef>
                <a:spcPts val="0"/>
              </a:spcBef>
              <a:spcAft>
                <a:spcPts val="0"/>
              </a:spcAft>
              <a:buNone/>
            </a:pPr>
            <a:r>
              <a:t/>
            </a:r>
            <a:endParaRPr sz="10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Average Rent</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Total Jobs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Average Annual Wage</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Percent of Renters Who Spend More than 30% on Rent</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Total Housing Units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Park Acres per 1000 Residents</a:t>
            </a:r>
            <a:endParaRPr sz="1500">
              <a:solidFill>
                <a:schemeClr val="dk1"/>
              </a:solidFill>
              <a:latin typeface="Roboto"/>
              <a:ea typeface="Roboto"/>
              <a:cs typeface="Roboto"/>
              <a:sym typeface="Roboto"/>
            </a:endParaRPr>
          </a:p>
          <a:p>
            <a:pPr indent="0" lvl="0" marL="0" rtl="0" algn="l">
              <a:spcBef>
                <a:spcPts val="120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Improvements to the Algorithm</a:t>
            </a:r>
            <a:endParaRPr/>
          </a:p>
        </p:txBody>
      </p:sp>
      <p:sp>
        <p:nvSpPr>
          <p:cNvPr id="210" name="Google Shape;210;p32"/>
          <p:cNvSpPr txBox="1"/>
          <p:nvPr>
            <p:ph idx="1" type="body"/>
          </p:nvPr>
        </p:nvSpPr>
        <p:spPr>
          <a:xfrm>
            <a:off x="351000" y="1408649"/>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developed tool is limited by the data we were able to find online for neighborhoods in Colorado. The feature vectors of each neighborhood can be augmented with more data (that is available or collected) such that it can lead to focused policy development. The aim of the tool is to maintain a living standard for all neighborhoods in Colorado and we acknowledge that the tool is as impactful as the quality of data it is fed. We also acknowledge that a tool that </a:t>
            </a:r>
            <a:r>
              <a:rPr lang="en"/>
              <a:t>classifies neighborhoods can be used nefariously by policymakers. We hope that a tool like this would only ever be used for good with the best intentions to improve the quality of life of all Colorado residents.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16" name="Google Shape;216;p33"/>
          <p:cNvSpPr txBox="1"/>
          <p:nvPr>
            <p:ph idx="1" type="body"/>
          </p:nvPr>
        </p:nvSpPr>
        <p:spPr>
          <a:xfrm>
            <a:off x="387900" y="1301225"/>
            <a:ext cx="8368200" cy="3437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495"/>
              <a:t>Our neighborhood data was collected from: </a:t>
            </a:r>
            <a:r>
              <a:rPr lang="en" sz="1495" u="sng">
                <a:solidFill>
                  <a:schemeClr val="hlink"/>
                </a:solidFill>
                <a:hlinkClick r:id="rId3"/>
              </a:rPr>
              <a:t>https://denvermetrodata.org/neighborhoods</a:t>
            </a:r>
            <a:endParaRPr sz="1495"/>
          </a:p>
          <a:p>
            <a:pPr indent="0" lvl="0" marL="0" rtl="0" algn="l">
              <a:lnSpc>
                <a:spcPct val="105000"/>
              </a:lnSpc>
              <a:spcBef>
                <a:spcPts val="1200"/>
              </a:spcBef>
              <a:spcAft>
                <a:spcPts val="0"/>
              </a:spcAft>
              <a:buSzPts val="852"/>
              <a:buNone/>
            </a:pPr>
            <a:r>
              <a:rPr lang="en" sz="1495"/>
              <a:t>And our rent data was collected from: </a:t>
            </a:r>
            <a:r>
              <a:rPr lang="en" sz="1495" u="sng">
                <a:solidFill>
                  <a:schemeClr val="hlink"/>
                </a:solidFill>
                <a:hlinkClick r:id="rId4"/>
              </a:rPr>
              <a:t>https://rentcafe.com/average-rent-market-trends/us/co/denver/</a:t>
            </a:r>
            <a:endParaRPr sz="1495"/>
          </a:p>
          <a:p>
            <a:pPr indent="0" lvl="0" marL="0" rtl="0" algn="l">
              <a:lnSpc>
                <a:spcPct val="105000"/>
              </a:lnSpc>
              <a:spcBef>
                <a:spcPts val="1200"/>
              </a:spcBef>
              <a:spcAft>
                <a:spcPts val="0"/>
              </a:spcAft>
              <a:buSzPts val="852"/>
              <a:buNone/>
            </a:pPr>
            <a:r>
              <a:rPr lang="en" sz="1495"/>
              <a:t>The paper below provides a great overview of clustering:</a:t>
            </a:r>
            <a:endParaRPr sz="1495"/>
          </a:p>
          <a:p>
            <a:pPr indent="0" lvl="0" marL="0" rtl="0" algn="l">
              <a:lnSpc>
                <a:spcPct val="105000"/>
              </a:lnSpc>
              <a:spcBef>
                <a:spcPts val="1200"/>
              </a:spcBef>
              <a:spcAft>
                <a:spcPts val="0"/>
              </a:spcAft>
              <a:buSzPts val="852"/>
              <a:buNone/>
            </a:pPr>
            <a:r>
              <a:rPr lang="en" sz="1495" u="sng">
                <a:solidFill>
                  <a:schemeClr val="hlink"/>
                </a:solidFill>
                <a:hlinkClick r:id="rId5"/>
              </a:rPr>
              <a:t>https://www.microsoft.com/en-us/research/wp-content/uploads/2016/02/tr-2000-65.pdf</a:t>
            </a:r>
            <a:r>
              <a:rPr lang="en" sz="1495"/>
              <a:t> </a:t>
            </a:r>
            <a:endParaRPr sz="1495"/>
          </a:p>
          <a:p>
            <a:pPr indent="0" lvl="0" marL="0" rtl="0" algn="l">
              <a:lnSpc>
                <a:spcPct val="105000"/>
              </a:lnSpc>
              <a:spcBef>
                <a:spcPts val="1200"/>
              </a:spcBef>
              <a:spcAft>
                <a:spcPts val="0"/>
              </a:spcAft>
              <a:buSzPts val="852"/>
              <a:buNone/>
            </a:pPr>
            <a:r>
              <a:rPr lang="en" sz="1495"/>
              <a:t>Denver Food Rescue:</a:t>
            </a:r>
            <a:endParaRPr sz="1495"/>
          </a:p>
          <a:p>
            <a:pPr indent="0" lvl="0" marL="0" rtl="0" algn="l">
              <a:lnSpc>
                <a:spcPct val="105000"/>
              </a:lnSpc>
              <a:spcBef>
                <a:spcPts val="1200"/>
              </a:spcBef>
              <a:spcAft>
                <a:spcPts val="0"/>
              </a:spcAft>
              <a:buSzPts val="852"/>
              <a:buNone/>
            </a:pPr>
            <a:r>
              <a:rPr lang="en" sz="1495" u="sng">
                <a:solidFill>
                  <a:schemeClr val="hlink"/>
                </a:solidFill>
                <a:hlinkClick r:id="rId6"/>
              </a:rPr>
              <a:t>https://denverfoodrescue.org/public-food-programs/</a:t>
            </a:r>
            <a:endParaRPr sz="1495">
              <a:solidFill>
                <a:schemeClr val="accent5"/>
              </a:solidFill>
            </a:endParaRPr>
          </a:p>
          <a:p>
            <a:pPr indent="0" lvl="0" marL="0" rtl="0" algn="l">
              <a:lnSpc>
                <a:spcPct val="105000"/>
              </a:lnSpc>
              <a:spcBef>
                <a:spcPts val="1200"/>
              </a:spcBef>
              <a:spcAft>
                <a:spcPts val="0"/>
              </a:spcAft>
              <a:buSzPts val="852"/>
              <a:buNone/>
            </a:pPr>
            <a:r>
              <a:rPr lang="en" sz="1495"/>
              <a:t>An interview with Denver city and county CIO Paul Kresser:</a:t>
            </a:r>
            <a:endParaRPr sz="1495"/>
          </a:p>
          <a:p>
            <a:pPr indent="0" lvl="0" marL="0" rtl="0" algn="l">
              <a:lnSpc>
                <a:spcPct val="105000"/>
              </a:lnSpc>
              <a:spcBef>
                <a:spcPts val="1200"/>
              </a:spcBef>
              <a:spcAft>
                <a:spcPts val="1200"/>
              </a:spcAft>
              <a:buSzPts val="852"/>
              <a:buNone/>
            </a:pPr>
            <a:r>
              <a:rPr lang="en" sz="1495">
                <a:solidFill>
                  <a:schemeClr val="accent5"/>
                </a:solidFill>
              </a:rPr>
              <a:t>https://www.snowflake.com/blog/how-city-county-denver-uses-data-change/</a:t>
            </a:r>
            <a:endParaRPr sz="1495">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4845125" y="1054125"/>
            <a:ext cx="4182300" cy="2911200"/>
          </a:xfrm>
          <a:prstGeom prst="rect">
            <a:avLst/>
          </a:prstGeom>
          <a:solidFill>
            <a:srgbClr val="1C458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highlight>
                <a:srgbClr val="FFD966"/>
              </a:highlight>
              <a:latin typeface="Roboto"/>
              <a:ea typeface="Roboto"/>
              <a:cs typeface="Roboto"/>
              <a:sym typeface="Roboto"/>
            </a:endParaRPr>
          </a:p>
        </p:txBody>
      </p:sp>
      <p:sp>
        <p:nvSpPr>
          <p:cNvPr id="81" name="Google Shape;81;p15"/>
          <p:cNvSpPr txBox="1"/>
          <p:nvPr>
            <p:ph type="title"/>
          </p:nvPr>
        </p:nvSpPr>
        <p:spPr>
          <a:xfrm>
            <a:off x="150050" y="125925"/>
            <a:ext cx="8368200" cy="6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Collected Data and how it is used</a:t>
            </a:r>
            <a:endParaRPr/>
          </a:p>
        </p:txBody>
      </p:sp>
      <p:sp>
        <p:nvSpPr>
          <p:cNvPr id="82" name="Google Shape;82;p15"/>
          <p:cNvSpPr txBox="1"/>
          <p:nvPr/>
        </p:nvSpPr>
        <p:spPr>
          <a:xfrm>
            <a:off x="150050" y="1322875"/>
            <a:ext cx="4486800" cy="304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Multiple neighborhood datasets are collected and used to create a </a:t>
            </a:r>
            <a:r>
              <a:rPr lang="en">
                <a:solidFill>
                  <a:schemeClr val="dk1"/>
                </a:solidFill>
                <a:latin typeface="Roboto"/>
                <a:ea typeface="Roboto"/>
                <a:cs typeface="Roboto"/>
                <a:sym typeface="Roboto"/>
              </a:rPr>
              <a:t>characteristic</a:t>
            </a:r>
            <a:r>
              <a:rPr lang="en">
                <a:solidFill>
                  <a:schemeClr val="dk1"/>
                </a:solidFill>
                <a:latin typeface="Roboto"/>
                <a:ea typeface="Roboto"/>
                <a:cs typeface="Roboto"/>
                <a:sym typeface="Roboto"/>
              </a:rPr>
              <a:t> profile called a feature vector. We can plot these feature vectors as a single (n-</a:t>
            </a:r>
            <a:r>
              <a:rPr lang="en">
                <a:solidFill>
                  <a:schemeClr val="dk1"/>
                </a:solidFill>
                <a:latin typeface="Roboto"/>
                <a:ea typeface="Roboto"/>
                <a:cs typeface="Roboto"/>
                <a:sym typeface="Roboto"/>
              </a:rPr>
              <a:t>dimensional</a:t>
            </a:r>
            <a:r>
              <a:rPr lang="en">
                <a:solidFill>
                  <a:schemeClr val="dk1"/>
                </a:solidFill>
                <a:latin typeface="Roboto"/>
                <a:ea typeface="Roboto"/>
                <a:cs typeface="Roboto"/>
                <a:sym typeface="Roboto"/>
              </a:rPr>
              <a:t>) point that represents that neighborhood.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Example neighborhood feature vector: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rgbClr val="D9D9D9"/>
                </a:solidFill>
                <a:latin typeface="Roboto"/>
                <a:ea typeface="Roboto"/>
                <a:cs typeface="Roboto"/>
                <a:sym typeface="Roboto"/>
              </a:rPr>
              <a:t>Congress Park : [ </a:t>
            </a:r>
            <a:r>
              <a:rPr lang="en" sz="1200">
                <a:solidFill>
                  <a:srgbClr val="D9D9D9"/>
                </a:solidFill>
                <a:latin typeface="Roboto"/>
                <a:ea typeface="Roboto"/>
                <a:cs typeface="Roboto"/>
                <a:sym typeface="Roboto"/>
              </a:rPr>
              <a:t>$2564, 3154, $80,724.01, 40.42%, 6250, 4.94 </a:t>
            </a:r>
            <a:r>
              <a:rPr lang="en" sz="1200">
                <a:solidFill>
                  <a:srgbClr val="D9D9D9"/>
                </a:solidFill>
                <a:latin typeface="Roboto"/>
                <a:ea typeface="Roboto"/>
                <a:cs typeface="Roboto"/>
                <a:sym typeface="Roboto"/>
              </a:rPr>
              <a:t>]</a:t>
            </a:r>
            <a:endParaRPr sz="1200">
              <a:solidFill>
                <a:srgbClr val="D9D9D9"/>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Where each feature respectively represents: </a:t>
            </a:r>
            <a:r>
              <a:rPr lang="en" sz="1200">
                <a:solidFill>
                  <a:schemeClr val="dk1"/>
                </a:solidFill>
                <a:latin typeface="Roboto"/>
                <a:ea typeface="Roboto"/>
                <a:cs typeface="Roboto"/>
                <a:sym typeface="Roboto"/>
              </a:rPr>
              <a:t>Average Rent, Total Jobs, Average Annual Wage, Percent of Renters Who Spend More than 30% on Rent, Total Housing Units, and Park Acres per 1000 Residents.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83" name="Google Shape;83;p15"/>
          <p:cNvSpPr txBox="1"/>
          <p:nvPr/>
        </p:nvSpPr>
        <p:spPr>
          <a:xfrm>
            <a:off x="4761575" y="3965325"/>
            <a:ext cx="4266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latin typeface="Roboto"/>
                <a:ea typeface="Roboto"/>
                <a:cs typeface="Roboto"/>
                <a:sym typeface="Roboto"/>
              </a:rPr>
              <a:t>We will use neighborhood traits to find neighborhood clusterings in n-</a:t>
            </a:r>
            <a:r>
              <a:rPr lang="en" sz="1100">
                <a:solidFill>
                  <a:schemeClr val="dk1"/>
                </a:solidFill>
                <a:latin typeface="Roboto"/>
                <a:ea typeface="Roboto"/>
                <a:cs typeface="Roboto"/>
                <a:sym typeface="Roboto"/>
              </a:rPr>
              <a:t>dimensional</a:t>
            </a:r>
            <a:r>
              <a:rPr lang="en" sz="1100">
                <a:solidFill>
                  <a:schemeClr val="dk1"/>
                </a:solidFill>
                <a:latin typeface="Roboto"/>
                <a:ea typeface="Roboto"/>
                <a:cs typeface="Roboto"/>
                <a:sym typeface="Roboto"/>
              </a:rPr>
              <a:t> space which can help policy makers better understand neighborhoods and how to improve them. </a:t>
            </a:r>
            <a:endParaRPr sz="1800">
              <a:solidFill>
                <a:schemeClr val="dk1"/>
              </a:solidFill>
              <a:latin typeface="Roboto"/>
              <a:ea typeface="Roboto"/>
              <a:cs typeface="Roboto"/>
              <a:sym typeface="Roboto"/>
            </a:endParaRPr>
          </a:p>
        </p:txBody>
      </p:sp>
      <p:sp>
        <p:nvSpPr>
          <p:cNvPr id="84" name="Google Shape;84;p15"/>
          <p:cNvSpPr txBox="1"/>
          <p:nvPr/>
        </p:nvSpPr>
        <p:spPr>
          <a:xfrm>
            <a:off x="150050" y="4336650"/>
            <a:ext cx="425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Neighborhood data is collected from public research datasets. </a:t>
            </a:r>
            <a:endParaRPr sz="1800">
              <a:solidFill>
                <a:schemeClr val="dk1"/>
              </a:solidFill>
              <a:latin typeface="Roboto"/>
              <a:ea typeface="Roboto"/>
              <a:cs typeface="Roboto"/>
              <a:sym typeface="Roboto"/>
            </a:endParaRPr>
          </a:p>
        </p:txBody>
      </p:sp>
      <p:pic>
        <p:nvPicPr>
          <p:cNvPr id="85" name="Google Shape;85;p15"/>
          <p:cNvPicPr preferRelativeResize="0"/>
          <p:nvPr/>
        </p:nvPicPr>
        <p:blipFill>
          <a:blip r:embed="rId3">
            <a:alphaModFix/>
          </a:blip>
          <a:stretch>
            <a:fillRect/>
          </a:stretch>
        </p:blipFill>
        <p:spPr>
          <a:xfrm>
            <a:off x="4963204" y="1141900"/>
            <a:ext cx="3946124" cy="2735649"/>
          </a:xfrm>
          <a:prstGeom prst="rect">
            <a:avLst/>
          </a:prstGeom>
          <a:noFill/>
          <a:ln>
            <a:noFill/>
          </a:ln>
        </p:spPr>
      </p:pic>
      <p:sp>
        <p:nvSpPr>
          <p:cNvPr id="86" name="Google Shape;86;p15"/>
          <p:cNvSpPr txBox="1"/>
          <p:nvPr/>
        </p:nvSpPr>
        <p:spPr>
          <a:xfrm>
            <a:off x="4761575" y="726400"/>
            <a:ext cx="4179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Example Clusterings represented in 2D:</a:t>
            </a:r>
            <a:endParaRPr sz="1500">
              <a:solidFill>
                <a:schemeClr val="dk1"/>
              </a:solidFill>
              <a:latin typeface="Times New Roman"/>
              <a:ea typeface="Times New Roman"/>
              <a:cs typeface="Times New Roman"/>
              <a:sym typeface="Times New Roman"/>
            </a:endParaRPr>
          </a:p>
        </p:txBody>
      </p:sp>
      <p:cxnSp>
        <p:nvCxnSpPr>
          <p:cNvPr id="87" name="Google Shape;87;p15"/>
          <p:cNvCxnSpPr/>
          <p:nvPr/>
        </p:nvCxnSpPr>
        <p:spPr>
          <a:xfrm flipH="1">
            <a:off x="6620850" y="1912600"/>
            <a:ext cx="645600" cy="689700"/>
          </a:xfrm>
          <a:prstGeom prst="straightConnector1">
            <a:avLst/>
          </a:prstGeom>
          <a:noFill/>
          <a:ln cap="flat" cmpd="sng" w="38100">
            <a:solidFill>
              <a:schemeClr val="dk2"/>
            </a:solidFill>
            <a:prstDash val="solid"/>
            <a:round/>
            <a:headEnd len="med" w="med" type="none"/>
            <a:tailEnd len="med" w="med" type="triangle"/>
          </a:ln>
        </p:spPr>
      </p:cxnSp>
      <p:sp>
        <p:nvSpPr>
          <p:cNvPr id="88" name="Google Shape;88;p15"/>
          <p:cNvSpPr txBox="1"/>
          <p:nvPr/>
        </p:nvSpPr>
        <p:spPr>
          <a:xfrm>
            <a:off x="7068325" y="1597150"/>
            <a:ext cx="1738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Times New Roman"/>
                <a:ea typeface="Times New Roman"/>
                <a:cs typeface="Times New Roman"/>
                <a:sym typeface="Times New Roman"/>
              </a:rPr>
              <a:t>Sample neighborhood</a:t>
            </a:r>
            <a:endParaRPr b="1" sz="13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p:nvPr/>
        </p:nvSpPr>
        <p:spPr>
          <a:xfrm>
            <a:off x="7389325" y="3042850"/>
            <a:ext cx="1562100" cy="13392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FFFF"/>
              </a:highlight>
              <a:latin typeface="Roboto"/>
              <a:ea typeface="Roboto"/>
              <a:cs typeface="Roboto"/>
              <a:sym typeface="Roboto"/>
            </a:endParaRPr>
          </a:p>
        </p:txBody>
      </p:sp>
      <p:sp>
        <p:nvSpPr>
          <p:cNvPr id="94" name="Google Shape;9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Clustering Method</a:t>
            </a:r>
            <a:endParaRPr/>
          </a:p>
        </p:txBody>
      </p:sp>
      <p:sp>
        <p:nvSpPr>
          <p:cNvPr id="95" name="Google Shape;95;p16"/>
          <p:cNvSpPr txBox="1"/>
          <p:nvPr/>
        </p:nvSpPr>
        <p:spPr>
          <a:xfrm>
            <a:off x="323700" y="1244250"/>
            <a:ext cx="84966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Times New Roman"/>
                <a:ea typeface="Times New Roman"/>
                <a:cs typeface="Times New Roman"/>
                <a:sym typeface="Times New Roman"/>
              </a:rPr>
              <a:t>The technique our group used in actually clustering the neighborhood data is called k means clustering. We implemented a constrained k means algorithm so that we force the neighborhoods into evenly distributed clusters. This is </a:t>
            </a:r>
            <a:r>
              <a:rPr lang="en" sz="1700">
                <a:solidFill>
                  <a:schemeClr val="dk1"/>
                </a:solidFill>
                <a:latin typeface="Times New Roman"/>
                <a:ea typeface="Times New Roman"/>
                <a:cs typeface="Times New Roman"/>
                <a:sym typeface="Times New Roman"/>
              </a:rPr>
              <a:t>advantageous</a:t>
            </a:r>
            <a:r>
              <a:rPr lang="en" sz="1700">
                <a:solidFill>
                  <a:schemeClr val="dk1"/>
                </a:solidFill>
                <a:latin typeface="Times New Roman"/>
                <a:ea typeface="Times New Roman"/>
                <a:cs typeface="Times New Roman"/>
                <a:sym typeface="Times New Roman"/>
              </a:rPr>
              <a:t> in eliminating data </a:t>
            </a:r>
            <a:r>
              <a:rPr lang="en" sz="1700">
                <a:solidFill>
                  <a:schemeClr val="dk1"/>
                </a:solidFill>
                <a:latin typeface="Times New Roman"/>
                <a:ea typeface="Times New Roman"/>
                <a:cs typeface="Times New Roman"/>
                <a:sym typeface="Times New Roman"/>
              </a:rPr>
              <a:t>outliers so that our neighborhood groups are averaged clusters that can lead to insights for the development of practical policies.</a:t>
            </a:r>
            <a:endParaRPr sz="1700">
              <a:solidFill>
                <a:schemeClr val="dk1"/>
              </a:solidFill>
              <a:latin typeface="Times New Roman"/>
              <a:ea typeface="Times New Roman"/>
              <a:cs typeface="Times New Roman"/>
              <a:sym typeface="Times New Roman"/>
            </a:endParaRPr>
          </a:p>
        </p:txBody>
      </p:sp>
      <p:pic>
        <p:nvPicPr>
          <p:cNvPr id="96" name="Google Shape;96;p16"/>
          <p:cNvPicPr preferRelativeResize="0"/>
          <p:nvPr/>
        </p:nvPicPr>
        <p:blipFill>
          <a:blip r:embed="rId3">
            <a:alphaModFix/>
          </a:blip>
          <a:stretch>
            <a:fillRect/>
          </a:stretch>
        </p:blipFill>
        <p:spPr>
          <a:xfrm>
            <a:off x="255075" y="2908375"/>
            <a:ext cx="2529450" cy="1753550"/>
          </a:xfrm>
          <a:prstGeom prst="rect">
            <a:avLst/>
          </a:prstGeom>
          <a:noFill/>
          <a:ln>
            <a:noFill/>
          </a:ln>
        </p:spPr>
      </p:pic>
      <p:cxnSp>
        <p:nvCxnSpPr>
          <p:cNvPr id="97" name="Google Shape;97;p16"/>
          <p:cNvCxnSpPr/>
          <p:nvPr/>
        </p:nvCxnSpPr>
        <p:spPr>
          <a:xfrm>
            <a:off x="2917325" y="3787250"/>
            <a:ext cx="937200" cy="8400"/>
          </a:xfrm>
          <a:prstGeom prst="straightConnector1">
            <a:avLst/>
          </a:prstGeom>
          <a:noFill/>
          <a:ln cap="flat" cmpd="sng" w="38100">
            <a:solidFill>
              <a:srgbClr val="FF0000"/>
            </a:solidFill>
            <a:prstDash val="solid"/>
            <a:round/>
            <a:headEnd len="med" w="med" type="none"/>
            <a:tailEnd len="med" w="med" type="triangle"/>
          </a:ln>
        </p:spPr>
      </p:cxnSp>
      <p:grpSp>
        <p:nvGrpSpPr>
          <p:cNvPr id="98" name="Google Shape;98;p16"/>
          <p:cNvGrpSpPr/>
          <p:nvPr/>
        </p:nvGrpSpPr>
        <p:grpSpPr>
          <a:xfrm>
            <a:off x="3987325" y="2685692"/>
            <a:ext cx="2214000" cy="2202105"/>
            <a:chOff x="3987325" y="2761850"/>
            <a:chExt cx="2214000" cy="1976400"/>
          </a:xfrm>
        </p:grpSpPr>
        <p:sp>
          <p:nvSpPr>
            <p:cNvPr id="99" name="Google Shape;99;p16"/>
            <p:cNvSpPr/>
            <p:nvPr/>
          </p:nvSpPr>
          <p:spPr>
            <a:xfrm>
              <a:off x="3987325" y="2761850"/>
              <a:ext cx="2214000" cy="19764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0" name="Google Shape;100;p16"/>
            <p:cNvSpPr txBox="1"/>
            <p:nvPr/>
          </p:nvSpPr>
          <p:spPr>
            <a:xfrm>
              <a:off x="4016900" y="2798750"/>
              <a:ext cx="2184300" cy="1840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What traits clustered these neighborhoods together?</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Which clusters maintain a low quality life?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How can we push these </a:t>
              </a:r>
              <a:r>
                <a:rPr lang="en">
                  <a:solidFill>
                    <a:schemeClr val="dk1"/>
                  </a:solidFill>
                  <a:latin typeface="Times New Roman"/>
                  <a:ea typeface="Times New Roman"/>
                  <a:cs typeface="Times New Roman"/>
                  <a:sym typeface="Times New Roman"/>
                </a:rPr>
                <a:t>clusters</a:t>
              </a:r>
              <a:r>
                <a:rPr lang="en">
                  <a:solidFill>
                    <a:schemeClr val="dk1"/>
                  </a:solidFill>
                  <a:latin typeface="Times New Roman"/>
                  <a:ea typeface="Times New Roman"/>
                  <a:cs typeface="Times New Roman"/>
                  <a:sym typeface="Times New Roman"/>
                </a:rPr>
                <a:t> towards desirable clusters through policy?</a:t>
              </a:r>
              <a:endParaRPr>
                <a:solidFill>
                  <a:schemeClr val="dk1"/>
                </a:solidFill>
                <a:latin typeface="Times New Roman"/>
                <a:ea typeface="Times New Roman"/>
                <a:cs typeface="Times New Roman"/>
                <a:sym typeface="Times New Roman"/>
              </a:endParaRPr>
            </a:p>
          </p:txBody>
        </p:sp>
      </p:grpSp>
      <p:cxnSp>
        <p:nvCxnSpPr>
          <p:cNvPr id="101" name="Google Shape;101;p16"/>
          <p:cNvCxnSpPr/>
          <p:nvPr/>
        </p:nvCxnSpPr>
        <p:spPr>
          <a:xfrm>
            <a:off x="6353625" y="3780950"/>
            <a:ext cx="937200" cy="8400"/>
          </a:xfrm>
          <a:prstGeom prst="straightConnector1">
            <a:avLst/>
          </a:prstGeom>
          <a:noFill/>
          <a:ln cap="flat" cmpd="sng" w="38100">
            <a:solidFill>
              <a:srgbClr val="FF0000"/>
            </a:solidFill>
            <a:prstDash val="solid"/>
            <a:round/>
            <a:headEnd len="med" w="med" type="none"/>
            <a:tailEnd len="med" w="med" type="triangle"/>
          </a:ln>
        </p:spPr>
      </p:cxnSp>
      <p:sp>
        <p:nvSpPr>
          <p:cNvPr id="102" name="Google Shape;102;p16"/>
          <p:cNvSpPr txBox="1"/>
          <p:nvPr/>
        </p:nvSpPr>
        <p:spPr>
          <a:xfrm>
            <a:off x="7404125" y="3042850"/>
            <a:ext cx="1562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Policies</a:t>
            </a:r>
            <a:r>
              <a:rPr lang="en" sz="1500">
                <a:solidFill>
                  <a:schemeClr val="dk1"/>
                </a:solidFill>
                <a:latin typeface="Times New Roman"/>
                <a:ea typeface="Times New Roman"/>
                <a:cs typeface="Times New Roman"/>
                <a:sym typeface="Times New Roman"/>
              </a:rPr>
              <a:t> that maintain a living standard for all neighborhoods in Colorado.</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Initial Stages</a:t>
            </a:r>
            <a:endParaRPr/>
          </a:p>
        </p:txBody>
      </p:sp>
      <p:sp>
        <p:nvSpPr>
          <p:cNvPr id="108" name="Google Shape;108;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Prior to delving headfirst into this analysis, we wanted to make sure that our data can be clustered relatively well. </a:t>
            </a:r>
            <a:endParaRPr/>
          </a:p>
          <a:p>
            <a:pPr indent="-342900" lvl="0" marL="457200" rtl="0" algn="l">
              <a:spcBef>
                <a:spcPts val="0"/>
              </a:spcBef>
              <a:spcAft>
                <a:spcPts val="0"/>
              </a:spcAft>
              <a:buSzPts val="1800"/>
              <a:buChar char="●"/>
            </a:pPr>
            <a:r>
              <a:rPr lang="en"/>
              <a:t>Oftentimes, data does not cluster well (or requires a more sophisticated clustering technique). In order to develop a baseline for our neighborhood clustering, we ran a standard K-means algorithm on our data and investigated the results. </a:t>
            </a:r>
            <a:endParaRPr/>
          </a:p>
          <a:p>
            <a:pPr indent="0" lvl="0" marL="45720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87900" y="25877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Visualization of K Means Clustering Algorithm</a:t>
            </a:r>
            <a:endParaRPr/>
          </a:p>
        </p:txBody>
      </p:sp>
      <p:pic>
        <p:nvPicPr>
          <p:cNvPr id="114" name="Google Shape;114;p18"/>
          <p:cNvPicPr preferRelativeResize="0"/>
          <p:nvPr/>
        </p:nvPicPr>
        <p:blipFill>
          <a:blip r:embed="rId3">
            <a:alphaModFix/>
          </a:blip>
          <a:stretch>
            <a:fillRect/>
          </a:stretch>
        </p:blipFill>
        <p:spPr>
          <a:xfrm>
            <a:off x="387900" y="1406100"/>
            <a:ext cx="3493025" cy="3493051"/>
          </a:xfrm>
          <a:prstGeom prst="rect">
            <a:avLst/>
          </a:prstGeom>
          <a:noFill/>
          <a:ln>
            <a:noFill/>
          </a:ln>
        </p:spPr>
      </p:pic>
      <p:sp>
        <p:nvSpPr>
          <p:cNvPr id="115" name="Google Shape;115;p18"/>
          <p:cNvSpPr txBox="1"/>
          <p:nvPr/>
        </p:nvSpPr>
        <p:spPr>
          <a:xfrm>
            <a:off x="4245325" y="1406100"/>
            <a:ext cx="4691700" cy="29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Roboto"/>
                <a:ea typeface="Roboto"/>
                <a:cs typeface="Roboto"/>
                <a:sym typeface="Roboto"/>
              </a:rPr>
              <a:t>This is a visualization for the K-Means Clustering algorithm. </a:t>
            </a:r>
            <a:endParaRPr sz="1500">
              <a:solidFill>
                <a:schemeClr val="dk1"/>
              </a:solidFill>
              <a:latin typeface="Roboto"/>
              <a:ea typeface="Roboto"/>
              <a:cs typeface="Roboto"/>
              <a:sym typeface="Roboto"/>
            </a:endParaRPr>
          </a:p>
          <a:p>
            <a:pPr indent="-323850" lvl="0" marL="457200" rtl="0" algn="l">
              <a:lnSpc>
                <a:spcPct val="115000"/>
              </a:lnSpc>
              <a:spcBef>
                <a:spcPts val="1200"/>
              </a:spcBef>
              <a:spcAft>
                <a:spcPts val="0"/>
              </a:spcAft>
              <a:buClr>
                <a:schemeClr val="dk1"/>
              </a:buClr>
              <a:buSzPts val="1500"/>
              <a:buFont typeface="Roboto"/>
              <a:buChar char="●"/>
            </a:pPr>
            <a:r>
              <a:rPr lang="en" sz="1500">
                <a:solidFill>
                  <a:schemeClr val="dk1"/>
                </a:solidFill>
                <a:latin typeface="Roboto"/>
                <a:ea typeface="Roboto"/>
                <a:cs typeface="Roboto"/>
                <a:sym typeface="Roboto"/>
              </a:rPr>
              <a:t>We start with random centers (the red boxes).</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We cluster our data according to these cluster centers (the colors denote the different clusters). </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We move our cluster centers to the center of each cluster. </a:t>
            </a:r>
            <a:endParaRPr sz="1500">
              <a:solidFill>
                <a:schemeClr val="dk1"/>
              </a:solidFill>
              <a:latin typeface="Roboto"/>
              <a:ea typeface="Roboto"/>
              <a:cs typeface="Roboto"/>
              <a:sym typeface="Roboto"/>
            </a:endParaRPr>
          </a:p>
          <a:p>
            <a:pPr indent="-323850" lvl="0" marL="457200" rtl="0" algn="l">
              <a:lnSpc>
                <a:spcPct val="115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We repeat this until the cluster centers stop moving. </a:t>
            </a:r>
            <a:endParaRPr sz="15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Visualizing our Clusters</a:t>
            </a:r>
            <a:endParaRPr/>
          </a:p>
        </p:txBody>
      </p:sp>
      <p:sp>
        <p:nvSpPr>
          <p:cNvPr id="121" name="Google Shape;121;p19"/>
          <p:cNvSpPr txBox="1"/>
          <p:nvPr>
            <p:ph idx="1" type="body"/>
          </p:nvPr>
        </p:nvSpPr>
        <p:spPr>
          <a:xfrm>
            <a:off x="0" y="1239325"/>
            <a:ext cx="5078100" cy="3517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Recall that our original points lie in 6D space.</a:t>
            </a:r>
            <a:endParaRPr/>
          </a:p>
          <a:p>
            <a:pPr indent="-342900" lvl="0" marL="457200" rtl="0" algn="l">
              <a:spcBef>
                <a:spcPts val="0"/>
              </a:spcBef>
              <a:spcAft>
                <a:spcPts val="0"/>
              </a:spcAft>
              <a:buSzPts val="1800"/>
              <a:buChar char="●"/>
            </a:pPr>
            <a:r>
              <a:rPr lang="en"/>
              <a:t>We use Principal Component Analysis (PCA) to project our initial data into two dimensional space. While this does yield some data loss, it makes it possible to actually visualize our clusterings. </a:t>
            </a:r>
            <a:endParaRPr/>
          </a:p>
          <a:p>
            <a:pPr indent="-342900" lvl="0" marL="457200" rtl="0" algn="l">
              <a:spcBef>
                <a:spcPts val="0"/>
              </a:spcBef>
              <a:spcAft>
                <a:spcPts val="0"/>
              </a:spcAft>
              <a:buSzPts val="1800"/>
              <a:buChar char="●"/>
            </a:pPr>
            <a:r>
              <a:rPr lang="en"/>
              <a:t>PCA tries to reduce the dimension of our data </a:t>
            </a:r>
            <a:r>
              <a:rPr lang="en"/>
              <a:t>w</a:t>
            </a:r>
            <a:r>
              <a:rPr lang="en"/>
              <a:t>hile still preserving as much of the information as possible. </a:t>
            </a:r>
            <a:endParaRPr/>
          </a:p>
          <a:p>
            <a:pPr indent="-342900" lvl="0" marL="457200" rtl="0" algn="l">
              <a:spcBef>
                <a:spcPts val="0"/>
              </a:spcBef>
              <a:spcAft>
                <a:spcPts val="0"/>
              </a:spcAft>
              <a:buSzPts val="1800"/>
              <a:buChar char="●"/>
            </a:pPr>
            <a:r>
              <a:rPr lang="en"/>
              <a:t>There is always inherent information loss when reducing the dimension of our data. </a:t>
            </a:r>
            <a:endParaRPr/>
          </a:p>
        </p:txBody>
      </p:sp>
      <p:pic>
        <p:nvPicPr>
          <p:cNvPr id="122" name="Google Shape;122;p19"/>
          <p:cNvPicPr preferRelativeResize="0"/>
          <p:nvPr/>
        </p:nvPicPr>
        <p:blipFill>
          <a:blip r:embed="rId3">
            <a:alphaModFix/>
          </a:blip>
          <a:stretch>
            <a:fillRect/>
          </a:stretch>
        </p:blipFill>
        <p:spPr>
          <a:xfrm>
            <a:off x="5273625" y="1144126"/>
            <a:ext cx="3740324" cy="2496550"/>
          </a:xfrm>
          <a:prstGeom prst="rect">
            <a:avLst/>
          </a:prstGeom>
          <a:noFill/>
          <a:ln>
            <a:noFill/>
          </a:ln>
        </p:spPr>
      </p:pic>
      <p:sp>
        <p:nvSpPr>
          <p:cNvPr id="123" name="Google Shape;123;p19"/>
          <p:cNvSpPr txBox="1"/>
          <p:nvPr/>
        </p:nvSpPr>
        <p:spPr>
          <a:xfrm>
            <a:off x="5786288" y="3739425"/>
            <a:ext cx="271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This is a visual representation of our initial K Means Clustering on the principal components of each point </a:t>
            </a:r>
            <a:endParaRPr>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Constrained K-Means Problem</a:t>
            </a:r>
            <a:endParaRPr/>
          </a:p>
        </p:txBody>
      </p:sp>
      <p:sp>
        <p:nvSpPr>
          <p:cNvPr id="129" name="Google Shape;129;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Upon establishing that the K-Means algorithm reasonably clustered this data, we wanted to ask an additional question: Instead of just clustering our data, what would happen if we force each cluster to have the same number of neighborhoods? </a:t>
            </a:r>
            <a:endParaRPr/>
          </a:p>
          <a:p>
            <a:pPr indent="-310832" lvl="1" marL="914400" rtl="0" algn="l">
              <a:spcBef>
                <a:spcPts val="0"/>
              </a:spcBef>
              <a:spcAft>
                <a:spcPts val="0"/>
              </a:spcAft>
              <a:buSzPct val="100000"/>
              <a:buChar char="○"/>
            </a:pPr>
            <a:r>
              <a:rPr lang="en"/>
              <a:t>This helps deal with “outlier” clusters</a:t>
            </a:r>
            <a:endParaRPr/>
          </a:p>
          <a:p>
            <a:pPr indent="-310832" lvl="1" marL="914400" rtl="0" algn="l">
              <a:spcBef>
                <a:spcPts val="0"/>
              </a:spcBef>
              <a:spcAft>
                <a:spcPts val="0"/>
              </a:spcAft>
              <a:buSzPct val="100000"/>
              <a:buChar char="○"/>
            </a:pPr>
            <a:r>
              <a:rPr lang="en"/>
              <a:t>This is also mathematically a bit more interesting.</a:t>
            </a:r>
            <a:endParaRPr/>
          </a:p>
          <a:p>
            <a:pPr indent="-334327" lvl="0" marL="457200" rtl="0" algn="l">
              <a:spcBef>
                <a:spcPts val="0"/>
              </a:spcBef>
              <a:spcAft>
                <a:spcPts val="0"/>
              </a:spcAft>
              <a:buSzPct val="100000"/>
              <a:buChar char="●"/>
            </a:pPr>
            <a:r>
              <a:rPr lang="en"/>
              <a:t>In order to solve this problem we needed to develop an algorithm.</a:t>
            </a:r>
            <a:endParaRPr/>
          </a:p>
          <a:p>
            <a:pPr indent="-310832" lvl="1" marL="914400" rtl="0" algn="l">
              <a:spcBef>
                <a:spcPts val="0"/>
              </a:spcBef>
              <a:spcAft>
                <a:spcPts val="0"/>
              </a:spcAft>
              <a:buSzPct val="100000"/>
              <a:buChar char="○"/>
            </a:pPr>
            <a:r>
              <a:rPr lang="en"/>
              <a:t>This algorithm tries to find the best cluster centers by first “guessing” what these centers could be and then iteratively improving this initial guess. This is essentially what the standard K-means algorithm does, but we additionally force each cluster to have the same number of </a:t>
            </a:r>
            <a:r>
              <a:rPr lang="en"/>
              <a:t>neighborhoods</a:t>
            </a:r>
            <a:r>
              <a:rPr lang="en"/>
              <a:t>. </a:t>
            </a:r>
            <a:endParaRPr/>
          </a:p>
          <a:p>
            <a:pPr indent="0" lvl="0" marL="45720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to Solve Constrained K Means</a:t>
            </a:r>
            <a:endParaRPr/>
          </a:p>
        </p:txBody>
      </p:sp>
      <p:sp>
        <p:nvSpPr>
          <p:cNvPr id="135" name="Google Shape;135;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algorithm mirrors the standard K-Means algorithm and can be broken down into two steps:</a:t>
            </a:r>
            <a:endParaRPr/>
          </a:p>
          <a:p>
            <a:pPr indent="-342900" lvl="0" marL="457200" rtl="0" algn="l">
              <a:spcBef>
                <a:spcPts val="1200"/>
              </a:spcBef>
              <a:spcAft>
                <a:spcPts val="0"/>
              </a:spcAft>
              <a:buSzPts val="1800"/>
              <a:buAutoNum type="arabicPeriod"/>
            </a:pPr>
            <a:r>
              <a:rPr lang="en"/>
              <a:t>Given cluster centers, we solve the resulting Least Squares Assignment problem (which is a typical supply and demand linear program) (Assignment Step)</a:t>
            </a:r>
            <a:endParaRPr/>
          </a:p>
          <a:p>
            <a:pPr indent="-342900" lvl="0" marL="457200" rtl="0" algn="l">
              <a:spcBef>
                <a:spcPts val="0"/>
              </a:spcBef>
              <a:spcAft>
                <a:spcPts val="0"/>
              </a:spcAft>
              <a:buSzPts val="1800"/>
              <a:buAutoNum type="arabicPeriod"/>
            </a:pPr>
            <a:r>
              <a:rPr lang="en"/>
              <a:t>Move each cluster center to the center of each cluster (Update Step)</a:t>
            </a:r>
            <a:endParaRPr/>
          </a:p>
          <a:p>
            <a:pPr indent="0" lvl="0" marL="0" rtl="0" algn="l">
              <a:spcBef>
                <a:spcPts val="1200"/>
              </a:spcBef>
              <a:spcAft>
                <a:spcPts val="1200"/>
              </a:spcAft>
              <a:buNone/>
            </a:pPr>
            <a:r>
              <a:rPr lang="en"/>
              <a:t>The algorithm alternates between these two steps until our cluster centers stop moving and starts with initial cluster centers.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